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7" r:id="rId12"/>
    <p:sldId id="264" r:id="rId13"/>
  </p:sldIdLst>
  <p:sldSz cx="12192000" cy="6858000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E1D14-78F6-4CDF-9F70-05BEFD07FEB1}" type="datetimeFigureOut">
              <a:rPr lang="nb-NO"/>
              <a:pPr>
                <a:defRPr/>
              </a:pPr>
              <a:t>24.02.2016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5C15C-8CF5-42C2-822A-F136E451FCE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80E60-5985-4A04-ABCA-0C66C1B33187}" type="datetimeFigureOut">
              <a:rPr lang="nb-NO"/>
              <a:pPr>
                <a:defRPr/>
              </a:pPr>
              <a:t>24.02.2016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A482-F816-441D-8484-5667D162DBE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EA7D-554F-41CD-B227-ABD35B005F9D}" type="datetimeFigureOut">
              <a:rPr lang="nb-NO"/>
              <a:pPr>
                <a:defRPr/>
              </a:pPr>
              <a:t>24.02.2016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1D363-C093-4103-AE30-E394343E453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E18F1-69FA-46C9-94FA-B23D14F401C0}" type="datetimeFigureOut">
              <a:rPr lang="nb-NO"/>
              <a:pPr>
                <a:defRPr/>
              </a:pPr>
              <a:t>24.02.2016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F0A39-EF1A-41E4-B84D-5348F6F9DB2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EBF6-D0FD-4AFB-A84F-2985EC0234F2}" type="datetimeFigureOut">
              <a:rPr lang="nb-NO"/>
              <a:pPr>
                <a:defRPr/>
              </a:pPr>
              <a:t>24.02.2016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7B213-C100-4287-8FA9-6164442C566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11C9E-C3F2-43A4-B64E-94F93B151B63}" type="datetimeFigureOut">
              <a:rPr lang="nb-NO"/>
              <a:pPr>
                <a:defRPr/>
              </a:pPr>
              <a:t>24.02.2016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28123-D945-496F-AB22-AA858877157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1914-7762-4344-ACF4-45F8104F0F17}" type="datetimeFigureOut">
              <a:rPr lang="nb-NO"/>
              <a:pPr>
                <a:defRPr/>
              </a:pPr>
              <a:t>24.02.2016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4A34D-9EA7-41A4-9EFB-ED5DF37E367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A39A1-B992-4636-90C8-687F317A776B}" type="datetimeFigureOut">
              <a:rPr lang="nb-NO"/>
              <a:pPr>
                <a:defRPr/>
              </a:pPr>
              <a:t>24.02.2016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9608-93CE-46B7-B6D8-621269C1D4C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5FF79-A176-4952-A89B-F48C996E5338}" type="datetimeFigureOut">
              <a:rPr lang="nb-NO"/>
              <a:pPr>
                <a:defRPr/>
              </a:pPr>
              <a:t>24.02.2016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77786-D2FB-474B-A0B5-E4D13BE7BEF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E8D6F-4557-40D7-BEC9-9A77F2F8198F}" type="datetimeFigureOut">
              <a:rPr lang="nb-NO"/>
              <a:pPr>
                <a:defRPr/>
              </a:pPr>
              <a:t>24.02.2016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48144-E891-4C01-99C4-6546EFE12B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E54E7-A9DA-4AE4-A824-F8EA5BEA6F0F}" type="datetimeFigureOut">
              <a:rPr lang="nb-NO"/>
              <a:pPr>
                <a:defRPr/>
              </a:pPr>
              <a:t>24.02.2016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4499E-19D0-43E0-8A5D-79A38AA44D3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49752A-59E3-4E5A-8D4F-FC2C7565D587}" type="datetimeFigureOut">
              <a:rPr lang="nb-NO"/>
              <a:pPr>
                <a:defRPr/>
              </a:pPr>
              <a:t>24.02.2016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AB9E94-78E1-41D9-99B4-B6689CEEA8E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2290744"/>
            <a:ext cx="10515600" cy="1325563"/>
          </a:xfrm>
        </p:spPr>
        <p:txBody>
          <a:bodyPr/>
          <a:lstStyle/>
          <a:p>
            <a:r>
              <a:rPr lang="nb-NO" dirty="0" smtClean="0"/>
              <a:t>Krav til </a:t>
            </a:r>
            <a:r>
              <a:rPr lang="nb-NO" dirty="0" err="1" smtClean="0"/>
              <a:t>institusjonane</a:t>
            </a:r>
            <a:r>
              <a:rPr lang="nb-NO" dirty="0" smtClean="0"/>
              <a:t> for å drive </a:t>
            </a:r>
            <a:r>
              <a:rPr lang="nb-NO" dirty="0" err="1" smtClean="0"/>
              <a:t>dei</a:t>
            </a:r>
            <a:r>
              <a:rPr lang="nb-NO" dirty="0" smtClean="0"/>
              <a:t> nye </a:t>
            </a:r>
            <a:r>
              <a:rPr lang="nb-NO" dirty="0" err="1" smtClean="0"/>
              <a:t>grunnskulelærarutdanningane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755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Operasjonalisering av </a:t>
            </a:r>
            <a:r>
              <a:rPr lang="nb-NO" dirty="0" err="1" smtClean="0"/>
              <a:t>eksisterande</a:t>
            </a:r>
            <a:r>
              <a:rPr lang="nb-NO" dirty="0" smtClean="0"/>
              <a:t> krav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«Det skal </a:t>
            </a:r>
            <a:r>
              <a:rPr lang="nb-NO" dirty="0" err="1" smtClean="0"/>
              <a:t>vere</a:t>
            </a:r>
            <a:r>
              <a:rPr lang="nb-NO" dirty="0" smtClean="0"/>
              <a:t> personer med minst førstestillingskompetanse i </a:t>
            </a:r>
            <a:r>
              <a:rPr lang="nb-NO" dirty="0" err="1" smtClean="0"/>
              <a:t>dei</a:t>
            </a:r>
            <a:r>
              <a:rPr lang="nb-NO" dirty="0" smtClean="0"/>
              <a:t> sentrale deler av studiet» = </a:t>
            </a:r>
            <a:r>
              <a:rPr lang="nb-NO" dirty="0" err="1" smtClean="0"/>
              <a:t>rimeleg</a:t>
            </a:r>
            <a:r>
              <a:rPr lang="nb-NO" dirty="0" smtClean="0"/>
              <a:t> at kravet gjeld alle fag som er inne i utdanninga</a:t>
            </a:r>
          </a:p>
          <a:p>
            <a:r>
              <a:rPr lang="nb-NO" dirty="0" smtClean="0"/>
              <a:t>40/10 kravet vil gjelde:</a:t>
            </a:r>
          </a:p>
          <a:p>
            <a:pPr lvl="1"/>
            <a:r>
              <a:rPr lang="nb-NO" dirty="0" smtClean="0"/>
              <a:t>Det samla </a:t>
            </a:r>
            <a:r>
              <a:rPr lang="nb-NO" dirty="0" err="1" smtClean="0"/>
              <a:t>lærarutdanningsmiljøet</a:t>
            </a:r>
            <a:endParaRPr lang="nb-NO" dirty="0" smtClean="0"/>
          </a:p>
          <a:p>
            <a:pPr lvl="1"/>
            <a:r>
              <a:rPr lang="nb-NO" dirty="0" smtClean="0"/>
              <a:t>Mastergradsfaga</a:t>
            </a:r>
          </a:p>
          <a:p>
            <a:pPr lvl="1"/>
            <a:r>
              <a:rPr lang="nb-NO" dirty="0" smtClean="0"/>
              <a:t>Profesjonsfaget</a:t>
            </a:r>
          </a:p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Det skal </a:t>
            </a:r>
            <a:r>
              <a:rPr lang="nb-NO" dirty="0" err="1" smtClean="0"/>
              <a:t>kome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veileder for integrerte </a:t>
            </a:r>
            <a:r>
              <a:rPr lang="nb-NO" dirty="0" err="1" smtClean="0"/>
              <a:t>lærarutdanningar</a:t>
            </a:r>
            <a:r>
              <a:rPr lang="nb-NO" dirty="0" smtClean="0"/>
              <a:t> på mastergradsnivå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505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Stillingsbehov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Eit</a:t>
            </a:r>
            <a:r>
              <a:rPr lang="nb-NO" dirty="0" smtClean="0"/>
              <a:t> fullt masterløp (</a:t>
            </a:r>
            <a:r>
              <a:rPr lang="nb-NO" smtClean="0"/>
              <a:t>150 stp.)</a:t>
            </a:r>
            <a:r>
              <a:rPr lang="nb-NO" dirty="0" smtClean="0"/>
              <a:t>	= ca. 4 årsverk</a:t>
            </a:r>
          </a:p>
          <a:p>
            <a:r>
              <a:rPr lang="nb-NO" dirty="0" smtClean="0"/>
              <a:t>40% førstekompetanse 		= 1,6 årsverk</a:t>
            </a:r>
          </a:p>
          <a:p>
            <a:r>
              <a:rPr lang="nb-NO" dirty="0" smtClean="0"/>
              <a:t>10% toppkompetanse 		= 0,4 årsverk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746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Framtidige skjerpa krav (</a:t>
            </a:r>
            <a:r>
              <a:rPr lang="nb-NO" dirty="0" err="1" smtClean="0"/>
              <a:t>frå</a:t>
            </a:r>
            <a:r>
              <a:rPr lang="nb-NO" dirty="0" smtClean="0"/>
              <a:t> 2019)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forslaget som har </a:t>
            </a:r>
            <a:r>
              <a:rPr lang="nb-NO" dirty="0" err="1" smtClean="0"/>
              <a:t>vore</a:t>
            </a:r>
            <a:r>
              <a:rPr lang="nb-NO" dirty="0" smtClean="0"/>
              <a:t> ut på </a:t>
            </a:r>
            <a:r>
              <a:rPr lang="nb-NO" dirty="0" err="1" smtClean="0"/>
              <a:t>høyring</a:t>
            </a:r>
            <a:r>
              <a:rPr lang="nb-NO" dirty="0" smtClean="0"/>
              <a:t> opererte </a:t>
            </a:r>
            <a:r>
              <a:rPr lang="nb-NO" dirty="0" err="1" smtClean="0"/>
              <a:t>ein</a:t>
            </a:r>
            <a:r>
              <a:rPr lang="nb-NO" dirty="0" smtClean="0"/>
              <a:t> med 2 alternative krav til fagmiljø – </a:t>
            </a:r>
            <a:r>
              <a:rPr lang="nb-NO" dirty="0" err="1" smtClean="0"/>
              <a:t>eit</a:t>
            </a:r>
            <a:r>
              <a:rPr lang="nb-NO" dirty="0" smtClean="0"/>
              <a:t> kvalitativt krav  og </a:t>
            </a:r>
            <a:r>
              <a:rPr lang="nb-NO" dirty="0" err="1" smtClean="0"/>
              <a:t>eit</a:t>
            </a:r>
            <a:r>
              <a:rPr lang="nb-NO" dirty="0" smtClean="0"/>
              <a:t> kvantitativ krav.  Høyrest ut som det er mest stemning for den kvalitative løysinga.</a:t>
            </a:r>
          </a:p>
          <a:p>
            <a:r>
              <a:rPr lang="nb-NO" dirty="0" smtClean="0"/>
              <a:t>Tilsynsdirektør Øystein Lund vil </a:t>
            </a:r>
            <a:r>
              <a:rPr lang="nb-NO" dirty="0" err="1" smtClean="0"/>
              <a:t>ikkje</a:t>
            </a:r>
            <a:r>
              <a:rPr lang="nb-NO" dirty="0" smtClean="0"/>
              <a:t> overdramatisere innskjerpinga. Han seier at det t.d. kan innebære at vi får 40/10 kravet eksplisitt  på alle deler i det 5årige løpet.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052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Plassholder for bunntekst 1"/>
          <p:cNvSpPr>
            <a:spLocks noGrp="1"/>
          </p:cNvSpPr>
          <p:nvPr>
            <p:ph type="ftr" sz="quarter" idx="11"/>
          </p:nvPr>
        </p:nvSpPr>
        <p:spPr bwMode="auto">
          <a:xfrm>
            <a:off x="1884363" y="5516563"/>
            <a:ext cx="7070725" cy="114617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100" smtClean="0">
                <a:solidFill>
                  <a:srgbClr val="FFFFFF"/>
                </a:solidFill>
                <a:cs typeface="Arial" charset="0"/>
              </a:rPr>
              <a:t>Matematikk og norsk 30 poeng er obligatorisk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100" smtClean="0">
                <a:solidFill>
                  <a:srgbClr val="FFFFFF"/>
                </a:solidFill>
                <a:cs typeface="Arial" charset="0"/>
              </a:rPr>
              <a:t>FOU- oppgåve i år 3, knytt til undervisningsfag 1 og pedagogikk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100" smtClean="0">
                <a:solidFill>
                  <a:srgbClr val="FFFFFF"/>
                </a:solidFill>
                <a:cs typeface="Arial" charset="0"/>
              </a:rPr>
              <a:t>Masteroppgåve minst 30 poeng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100" smtClean="0">
                <a:solidFill>
                  <a:srgbClr val="FFFFFF"/>
                </a:solidFill>
                <a:cs typeface="Arial" charset="0"/>
              </a:rPr>
              <a:t>Vitskapsteori og metode knytast både til undervisningsfag 1 og pedagogikk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100" smtClean="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4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Struktur  grunnskulelærarutdanning1-7 med </a:t>
            </a:r>
            <a:r>
              <a:rPr lang="nb-NO" dirty="0" err="1" smtClean="0"/>
              <a:t>eit</a:t>
            </a:r>
            <a:r>
              <a:rPr lang="nb-NO" dirty="0" smtClean="0"/>
              <a:t> undervisningsfag som masterfag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1884363" y="1868488"/>
          <a:ext cx="7579086" cy="3427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831"/>
                <a:gridCol w="1625016"/>
                <a:gridCol w="1447939"/>
                <a:gridCol w="1683327"/>
                <a:gridCol w="1859973"/>
              </a:tblGrid>
              <a:tr h="685800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</a:rPr>
                        <a:t>Undervisningsfag </a:t>
                      </a:r>
                      <a:r>
                        <a:rPr lang="nb-NO" sz="1000" baseline="0" dirty="0" smtClean="0">
                          <a:solidFill>
                            <a:schemeClr val="tx1"/>
                          </a:solidFill>
                        </a:rPr>
                        <a:t>1  </a:t>
                      </a:r>
                    </a:p>
                    <a:p>
                      <a:endParaRPr lang="nb-NO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</a:rPr>
                        <a:t>Pedagogikk</a:t>
                      </a:r>
                    </a:p>
                    <a:p>
                      <a:endParaRPr lang="nb-NO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</a:rPr>
                        <a:t>Praksis</a:t>
                      </a:r>
                      <a:endParaRPr lang="nb-NO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dirty="0" smtClean="0">
                          <a:solidFill>
                            <a:schemeClr val="tx1"/>
                          </a:solidFill>
                        </a:rPr>
                        <a:t>Undervisningsfag 2-4</a:t>
                      </a:r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548301">
                <a:tc>
                  <a:txBody>
                    <a:bodyPr/>
                    <a:lstStyle/>
                    <a:p>
                      <a:r>
                        <a:rPr lang="nb-NO" sz="2100" dirty="0" smtClean="0">
                          <a:solidFill>
                            <a:schemeClr val="tx1"/>
                          </a:solidFill>
                        </a:rPr>
                        <a:t>5.år</a:t>
                      </a:r>
                      <a:endParaRPr lang="nb-NO" sz="2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pattFill prst="pct90">
                      <a:fgClr>
                        <a:srgbClr val="0070C0"/>
                      </a:fgClr>
                      <a:bgClr>
                        <a:schemeClr val="bg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nb-NO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pattFill prst="pct80">
                      <a:fgClr>
                        <a:srgbClr val="0070C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48301">
                <a:tc>
                  <a:txBody>
                    <a:bodyPr/>
                    <a:lstStyle/>
                    <a:p>
                      <a:r>
                        <a:rPr lang="nb-NO" sz="2100" dirty="0" smtClean="0">
                          <a:solidFill>
                            <a:schemeClr val="tx1"/>
                          </a:solidFill>
                        </a:rPr>
                        <a:t>4.år</a:t>
                      </a:r>
                      <a:endParaRPr lang="nb-NO" sz="2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pattFill prst="pct90">
                      <a:fgClr>
                        <a:srgbClr val="0070C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pattFill prst="pct80">
                      <a:fgClr>
                        <a:srgbClr val="0070C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48301">
                <a:tc>
                  <a:txBody>
                    <a:bodyPr/>
                    <a:lstStyle/>
                    <a:p>
                      <a:r>
                        <a:rPr lang="nb-NO" sz="2100" dirty="0" smtClean="0"/>
                        <a:t>3.år</a:t>
                      </a:r>
                      <a:endParaRPr lang="nb-NO" sz="21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 </a:t>
                      </a:r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pattFill prst="pct90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</a:tr>
              <a:tr h="548301">
                <a:tc>
                  <a:txBody>
                    <a:bodyPr/>
                    <a:lstStyle/>
                    <a:p>
                      <a:r>
                        <a:rPr lang="nb-NO" sz="2100" dirty="0" smtClean="0"/>
                        <a:t>2.år</a:t>
                      </a:r>
                      <a:endParaRPr lang="nb-NO" sz="21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pattFill prst="pct90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</a:tr>
              <a:tr h="548301">
                <a:tc>
                  <a:txBody>
                    <a:bodyPr/>
                    <a:lstStyle/>
                    <a:p>
                      <a:r>
                        <a:rPr lang="nb-NO" sz="2100" dirty="0" smtClean="0"/>
                        <a:t>1.år</a:t>
                      </a:r>
                      <a:endParaRPr lang="nb-NO" sz="21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pattFill prst="pct90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Data 3"/>
          <p:cNvSpPr/>
          <p:nvPr/>
        </p:nvSpPr>
        <p:spPr>
          <a:xfrm>
            <a:off x="2855913" y="2565400"/>
            <a:ext cx="1520825" cy="2765425"/>
          </a:xfrm>
          <a:prstGeom prst="flowChartInputOutput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350" dirty="0">
                <a:solidFill>
                  <a:prstClr val="black"/>
                </a:solidFill>
              </a:rPr>
              <a:t>6o poeng i år 1-3, 90 poeng i år 4-5</a:t>
            </a:r>
          </a:p>
        </p:txBody>
      </p:sp>
      <p:sp>
        <p:nvSpPr>
          <p:cNvPr id="8" name="Ellipse 7"/>
          <p:cNvSpPr/>
          <p:nvPr/>
        </p:nvSpPr>
        <p:spPr>
          <a:xfrm>
            <a:off x="6229350" y="2781300"/>
            <a:ext cx="1228725" cy="79216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900" dirty="0">
                <a:solidFill>
                  <a:srgbClr val="FFFFFF"/>
                </a:solidFill>
              </a:rPr>
              <a:t>Minst 30 </a:t>
            </a:r>
            <a:r>
              <a:rPr lang="nb-NO" sz="900" dirty="0" err="1">
                <a:solidFill>
                  <a:srgbClr val="FFFFFF"/>
                </a:solidFill>
              </a:rPr>
              <a:t>dagar</a:t>
            </a:r>
            <a:r>
              <a:rPr lang="nb-NO" sz="900" dirty="0">
                <a:solidFill>
                  <a:srgbClr val="FFFFFF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350" dirty="0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229350" y="3911600"/>
            <a:ext cx="1133475" cy="117316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350" dirty="0">
                <a:solidFill>
                  <a:prstClr val="white"/>
                </a:solidFill>
              </a:rPr>
              <a:t>Minst 80 </a:t>
            </a:r>
            <a:r>
              <a:rPr lang="nb-NO" sz="1350" dirty="0" err="1">
                <a:solidFill>
                  <a:prstClr val="white"/>
                </a:solidFill>
              </a:rPr>
              <a:t>dagar</a:t>
            </a:r>
            <a:r>
              <a:rPr lang="nb-NO" sz="1350" dirty="0">
                <a:solidFill>
                  <a:prstClr val="white"/>
                </a:solidFill>
              </a:rPr>
              <a:t> + 5</a:t>
            </a:r>
          </a:p>
        </p:txBody>
      </p:sp>
      <p:sp>
        <p:nvSpPr>
          <p:cNvPr id="10" name="Ellipse 9"/>
          <p:cNvSpPr/>
          <p:nvPr/>
        </p:nvSpPr>
        <p:spPr>
          <a:xfrm>
            <a:off x="7785100" y="3860800"/>
            <a:ext cx="1479550" cy="137636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dirty="0">
                <a:solidFill>
                  <a:prstClr val="white"/>
                </a:solidFill>
              </a:rPr>
              <a:t>Fag 2-4 er 30 poeng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dirty="0">
                <a:solidFill>
                  <a:prstClr val="white"/>
                </a:solidFill>
              </a:rPr>
              <a:t>Fag 4 kan </a:t>
            </a:r>
            <a:r>
              <a:rPr lang="nb-NO" sz="1200" dirty="0" err="1">
                <a:solidFill>
                  <a:prstClr val="white"/>
                </a:solidFill>
              </a:rPr>
              <a:t>vere</a:t>
            </a:r>
            <a:r>
              <a:rPr lang="nb-NO" sz="1200" dirty="0">
                <a:solidFill>
                  <a:prstClr val="white"/>
                </a:solidFill>
              </a:rPr>
              <a:t> skulerelevant fag eller fordjuping</a:t>
            </a:r>
          </a:p>
        </p:txBody>
      </p:sp>
      <p:sp>
        <p:nvSpPr>
          <p:cNvPr id="6" name="Ellipse 5"/>
          <p:cNvSpPr/>
          <p:nvPr/>
        </p:nvSpPr>
        <p:spPr>
          <a:xfrm>
            <a:off x="4583113" y="2781300"/>
            <a:ext cx="1081087" cy="792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n-NO" sz="1600" dirty="0"/>
              <a:t>30 poeng</a:t>
            </a:r>
          </a:p>
        </p:txBody>
      </p:sp>
      <p:sp>
        <p:nvSpPr>
          <p:cNvPr id="7" name="Ellipse 6"/>
          <p:cNvSpPr/>
          <p:nvPr/>
        </p:nvSpPr>
        <p:spPr>
          <a:xfrm>
            <a:off x="4583113" y="4005263"/>
            <a:ext cx="1225550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n-NO" sz="1600" dirty="0"/>
              <a:t>30 poeng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lassholder for bunntekst 1"/>
          <p:cNvSpPr>
            <a:spLocks noGrp="1"/>
          </p:cNvSpPr>
          <p:nvPr>
            <p:ph type="ftr" sz="quarter" idx="11"/>
          </p:nvPr>
        </p:nvSpPr>
        <p:spPr bwMode="auto">
          <a:xfrm>
            <a:off x="1884363" y="5589588"/>
            <a:ext cx="7070725" cy="107315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100" smtClean="0">
                <a:solidFill>
                  <a:srgbClr val="FFFFFF"/>
                </a:solidFill>
                <a:cs typeface="Arial" charset="0"/>
              </a:rPr>
              <a:t>Matematikk og norsk 30 poeng er obligatorisk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100" smtClean="0">
                <a:solidFill>
                  <a:srgbClr val="FFFFFF"/>
                </a:solidFill>
                <a:cs typeface="Arial" charset="0"/>
              </a:rPr>
              <a:t>FOU- oppgåve i år 3, knytt til undervisningsfag 1 og pedagogikk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100" smtClean="0">
                <a:solidFill>
                  <a:srgbClr val="FFFFFF"/>
                </a:solidFill>
                <a:cs typeface="Arial" charset="0"/>
              </a:rPr>
              <a:t>Masteroppgåve minst 30 poeng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100" smtClean="0">
                <a:solidFill>
                  <a:srgbClr val="FFFFFF"/>
                </a:solidFill>
                <a:cs typeface="Arial" charset="0"/>
              </a:rPr>
              <a:t>Vitskapsteori og metode knytast både til undervisningsfag 1 og pedagogikk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b-NO" sz="110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38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Struktur  </a:t>
            </a:r>
            <a:r>
              <a:rPr lang="nb-NO" dirty="0" err="1" smtClean="0"/>
              <a:t>grunnskulelærarutdanning</a:t>
            </a:r>
            <a:r>
              <a:rPr lang="nb-NO" dirty="0" smtClean="0"/>
              <a:t> 1-7 med </a:t>
            </a:r>
            <a:r>
              <a:rPr lang="nb-NO" dirty="0" err="1" smtClean="0"/>
              <a:t>begynnaropplæring</a:t>
            </a:r>
            <a:r>
              <a:rPr lang="nb-NO" dirty="0" smtClean="0"/>
              <a:t> som masterfag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1884363" y="1868488"/>
          <a:ext cx="7579086" cy="3587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831"/>
                <a:gridCol w="1625016"/>
                <a:gridCol w="1447939"/>
                <a:gridCol w="1683327"/>
                <a:gridCol w="1859973"/>
              </a:tblGrid>
              <a:tr h="685800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</a:rPr>
                        <a:t>Undervisningsfag </a:t>
                      </a:r>
                      <a:r>
                        <a:rPr lang="nb-NO" sz="1000" baseline="0" dirty="0" smtClean="0">
                          <a:solidFill>
                            <a:schemeClr val="tx1"/>
                          </a:solidFill>
                        </a:rPr>
                        <a:t>1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nb-NO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</a:rPr>
                        <a:t>Pedagogikk</a:t>
                      </a:r>
                    </a:p>
                    <a:p>
                      <a:endParaRPr lang="nb-NO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</a:rPr>
                        <a:t>Praksis</a:t>
                      </a:r>
                      <a:endParaRPr lang="nb-NO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dirty="0" smtClean="0">
                          <a:solidFill>
                            <a:schemeClr val="tx1"/>
                          </a:solidFill>
                        </a:rPr>
                        <a:t>Undervisningsfag 2-4</a:t>
                      </a:r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548301">
                <a:tc>
                  <a:txBody>
                    <a:bodyPr/>
                    <a:lstStyle/>
                    <a:p>
                      <a:r>
                        <a:rPr lang="nb-NO" sz="2100" dirty="0" smtClean="0">
                          <a:solidFill>
                            <a:schemeClr val="tx1"/>
                          </a:solidFill>
                        </a:rPr>
                        <a:t>5.år</a:t>
                      </a:r>
                      <a:endParaRPr lang="nb-NO" sz="2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pattFill prst="pct90">
                      <a:fgClr>
                        <a:srgbClr val="0070C0"/>
                      </a:fgClr>
                      <a:bgClr>
                        <a:schemeClr val="bg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>
                          <a:solidFill>
                            <a:schemeClr val="bg1"/>
                          </a:solidFill>
                        </a:rPr>
                        <a:t>Eitt</a:t>
                      </a:r>
                      <a:r>
                        <a:rPr lang="nb-NO" sz="1400" dirty="0" smtClean="0">
                          <a:solidFill>
                            <a:schemeClr val="bg1"/>
                          </a:solidFill>
                        </a:rPr>
                        <a:t> eller </a:t>
                      </a:r>
                      <a:r>
                        <a:rPr lang="nb-NO" sz="1400" dirty="0" err="1" smtClean="0">
                          <a:solidFill>
                            <a:schemeClr val="bg1"/>
                          </a:solidFill>
                        </a:rPr>
                        <a:t>fleire</a:t>
                      </a:r>
                      <a:r>
                        <a:rPr lang="nb-NO" sz="1400" dirty="0" smtClean="0">
                          <a:solidFill>
                            <a:schemeClr val="bg1"/>
                          </a:solidFill>
                        </a:rPr>
                        <a:t> av faga kan inngå i </a:t>
                      </a:r>
                      <a:r>
                        <a:rPr lang="nb-NO" sz="1400" dirty="0" err="1" smtClean="0">
                          <a:solidFill>
                            <a:schemeClr val="bg1"/>
                          </a:solidFill>
                        </a:rPr>
                        <a:t>begynnaropplæringa</a:t>
                      </a:r>
                      <a:r>
                        <a:rPr lang="nb-NO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nb-NO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pattFill prst="pct80">
                      <a:fgClr>
                        <a:srgbClr val="0070C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48301">
                <a:tc>
                  <a:txBody>
                    <a:bodyPr/>
                    <a:lstStyle/>
                    <a:p>
                      <a:r>
                        <a:rPr lang="nb-NO" sz="2100" dirty="0" smtClean="0">
                          <a:solidFill>
                            <a:schemeClr val="tx1"/>
                          </a:solidFill>
                        </a:rPr>
                        <a:t>4.år</a:t>
                      </a:r>
                      <a:endParaRPr lang="nb-NO" sz="2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pattFill prst="pct90">
                      <a:fgClr>
                        <a:srgbClr val="0070C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pattFill prst="pct80">
                      <a:fgClr>
                        <a:srgbClr val="0070C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48301">
                <a:tc>
                  <a:txBody>
                    <a:bodyPr/>
                    <a:lstStyle/>
                    <a:p>
                      <a:r>
                        <a:rPr lang="nb-NO" sz="2100" dirty="0" smtClean="0"/>
                        <a:t>3.år</a:t>
                      </a:r>
                      <a:endParaRPr lang="nb-NO" sz="21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 </a:t>
                      </a:r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pattFill prst="pct90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</a:tr>
              <a:tr h="548301">
                <a:tc>
                  <a:txBody>
                    <a:bodyPr/>
                    <a:lstStyle/>
                    <a:p>
                      <a:r>
                        <a:rPr lang="nb-NO" sz="2100" dirty="0" smtClean="0"/>
                        <a:t>2.år</a:t>
                      </a:r>
                      <a:endParaRPr lang="nb-NO" sz="21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pattFill prst="pct90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</a:tr>
              <a:tr h="548301">
                <a:tc>
                  <a:txBody>
                    <a:bodyPr/>
                    <a:lstStyle/>
                    <a:p>
                      <a:r>
                        <a:rPr lang="nb-NO" sz="2100" dirty="0" smtClean="0"/>
                        <a:t>1.år</a:t>
                      </a:r>
                      <a:endParaRPr lang="nb-NO" sz="21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pattFill prst="pct90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Data 3"/>
          <p:cNvSpPr/>
          <p:nvPr/>
        </p:nvSpPr>
        <p:spPr>
          <a:xfrm>
            <a:off x="2855913" y="2565400"/>
            <a:ext cx="1520825" cy="2765425"/>
          </a:xfrm>
          <a:prstGeom prst="flowChartInputOutput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350" dirty="0">
                <a:solidFill>
                  <a:prstClr val="black"/>
                </a:solidFill>
              </a:rPr>
              <a:t>6o poeng i år 1-3, 90 poeng i år 4-5 som er </a:t>
            </a:r>
            <a:r>
              <a:rPr lang="nb-NO" sz="1350" dirty="0" err="1">
                <a:solidFill>
                  <a:prstClr val="black"/>
                </a:solidFill>
              </a:rPr>
              <a:t>begynnaropplæring</a:t>
            </a:r>
            <a:r>
              <a:rPr lang="nb-NO" sz="135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8" name="Ellipse 7"/>
          <p:cNvSpPr/>
          <p:nvPr/>
        </p:nvSpPr>
        <p:spPr>
          <a:xfrm>
            <a:off x="6229350" y="2781300"/>
            <a:ext cx="1228725" cy="79216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100" dirty="0">
                <a:solidFill>
                  <a:srgbClr val="FFFFFF"/>
                </a:solidFill>
              </a:rPr>
              <a:t>Minst 30 </a:t>
            </a:r>
            <a:r>
              <a:rPr lang="nb-NO" sz="1100" dirty="0" err="1">
                <a:solidFill>
                  <a:srgbClr val="FFFFFF"/>
                </a:solidFill>
              </a:rPr>
              <a:t>dagar</a:t>
            </a:r>
            <a:r>
              <a:rPr lang="nb-NO" sz="1100" dirty="0">
                <a:solidFill>
                  <a:srgbClr val="FFFFFF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100" dirty="0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229350" y="4005263"/>
            <a:ext cx="1133475" cy="100806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350" dirty="0">
                <a:solidFill>
                  <a:prstClr val="white"/>
                </a:solidFill>
              </a:rPr>
              <a:t>Minst 80 </a:t>
            </a:r>
            <a:r>
              <a:rPr lang="nb-NO" sz="1350" dirty="0" err="1">
                <a:solidFill>
                  <a:prstClr val="white"/>
                </a:solidFill>
              </a:rPr>
              <a:t>dagar</a:t>
            </a:r>
            <a:r>
              <a:rPr lang="nb-NO" sz="1350" dirty="0">
                <a:solidFill>
                  <a:prstClr val="white"/>
                </a:solidFill>
              </a:rPr>
              <a:t> + 5</a:t>
            </a:r>
          </a:p>
        </p:txBody>
      </p:sp>
      <p:sp>
        <p:nvSpPr>
          <p:cNvPr id="10" name="Ellipse 9"/>
          <p:cNvSpPr/>
          <p:nvPr/>
        </p:nvSpPr>
        <p:spPr>
          <a:xfrm>
            <a:off x="7680325" y="3860800"/>
            <a:ext cx="1577975" cy="147002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100" dirty="0">
                <a:solidFill>
                  <a:prstClr val="white"/>
                </a:solidFill>
              </a:rPr>
              <a:t>Faga 2-4 er 30 poeng kvar i løpet av </a:t>
            </a:r>
            <a:r>
              <a:rPr lang="nb-NO" sz="1100" dirty="0" err="1">
                <a:solidFill>
                  <a:prstClr val="white"/>
                </a:solidFill>
              </a:rPr>
              <a:t>dei</a:t>
            </a:r>
            <a:r>
              <a:rPr lang="nb-NO" sz="1100" dirty="0">
                <a:solidFill>
                  <a:prstClr val="white"/>
                </a:solidFill>
              </a:rPr>
              <a:t> tre første åra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100" dirty="0">
                <a:solidFill>
                  <a:prstClr val="white"/>
                </a:solidFill>
              </a:rPr>
              <a:t>Fag 4 kan </a:t>
            </a:r>
            <a:r>
              <a:rPr lang="nb-NO" sz="1100" dirty="0" err="1">
                <a:solidFill>
                  <a:prstClr val="white"/>
                </a:solidFill>
              </a:rPr>
              <a:t>vere</a:t>
            </a:r>
            <a:r>
              <a:rPr lang="nb-NO" sz="1100" dirty="0">
                <a:solidFill>
                  <a:prstClr val="white"/>
                </a:solidFill>
              </a:rPr>
              <a:t> skulerelevant fag eller fordjuping</a:t>
            </a:r>
          </a:p>
        </p:txBody>
      </p:sp>
      <p:sp>
        <p:nvSpPr>
          <p:cNvPr id="6" name="Ellipse 5"/>
          <p:cNvSpPr/>
          <p:nvPr/>
        </p:nvSpPr>
        <p:spPr>
          <a:xfrm>
            <a:off x="4583113" y="2781300"/>
            <a:ext cx="1081087" cy="719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n-NO" sz="1600" dirty="0">
                <a:solidFill>
                  <a:prstClr val="white"/>
                </a:solidFill>
              </a:rPr>
              <a:t>30 poeng</a:t>
            </a:r>
          </a:p>
        </p:txBody>
      </p:sp>
      <p:sp>
        <p:nvSpPr>
          <p:cNvPr id="7" name="Ellipse 6"/>
          <p:cNvSpPr/>
          <p:nvPr/>
        </p:nvSpPr>
        <p:spPr>
          <a:xfrm>
            <a:off x="4583113" y="4005263"/>
            <a:ext cx="1225550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n-NO" sz="1600" dirty="0">
                <a:solidFill>
                  <a:prstClr val="white"/>
                </a:solidFill>
              </a:rPr>
              <a:t>30 poeng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ssholder for bunntekst 1"/>
          <p:cNvSpPr>
            <a:spLocks noGrp="1"/>
          </p:cNvSpPr>
          <p:nvPr>
            <p:ph type="ftr" sz="quarter" idx="11"/>
          </p:nvPr>
        </p:nvSpPr>
        <p:spPr bwMode="auto">
          <a:xfrm>
            <a:off x="1884363" y="5668963"/>
            <a:ext cx="7070725" cy="5683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100" smtClean="0">
                <a:solidFill>
                  <a:srgbClr val="FFFFFF"/>
                </a:solidFill>
                <a:cs typeface="Arial" charset="0"/>
              </a:rPr>
              <a:t>FOU- oppgåve i år 3, knytt til undervisningsfag 1 og pedagogikk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100" smtClean="0">
                <a:solidFill>
                  <a:srgbClr val="FFFFFF"/>
                </a:solidFill>
                <a:cs typeface="Arial" charset="0"/>
              </a:rPr>
              <a:t>Masteroppgåve minst 30 poeng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100" smtClean="0">
                <a:solidFill>
                  <a:srgbClr val="FFFFFF"/>
                </a:solidFill>
                <a:cs typeface="Arial" charset="0"/>
              </a:rPr>
              <a:t>Vitskapsteori og metode knytast til både undervisningsfag 1 og pedagogikk</a:t>
            </a:r>
          </a:p>
        </p:txBody>
      </p:sp>
      <p:sp>
        <p:nvSpPr>
          <p:cNvPr id="15362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Struktur  </a:t>
            </a:r>
            <a:r>
              <a:rPr lang="nb-NO" dirty="0" err="1" smtClean="0"/>
              <a:t>grunnskulelærarutdanning</a:t>
            </a:r>
            <a:r>
              <a:rPr lang="nb-NO" dirty="0" smtClean="0"/>
              <a:t> 5-10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1884363" y="1868488"/>
          <a:ext cx="7579086" cy="3427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831"/>
                <a:gridCol w="1625016"/>
                <a:gridCol w="1447939"/>
                <a:gridCol w="1683327"/>
                <a:gridCol w="1859973"/>
              </a:tblGrid>
              <a:tr h="685800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</a:rPr>
                        <a:t>Undervisningsfag </a:t>
                      </a:r>
                      <a:r>
                        <a:rPr lang="nb-NO" sz="1000" baseline="0" dirty="0" smtClean="0">
                          <a:solidFill>
                            <a:schemeClr val="tx1"/>
                          </a:solidFill>
                        </a:rPr>
                        <a:t>1  </a:t>
                      </a:r>
                    </a:p>
                    <a:p>
                      <a:endParaRPr lang="nb-NO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</a:rPr>
                        <a:t>Pedagogikk</a:t>
                      </a:r>
                    </a:p>
                    <a:p>
                      <a:endParaRPr lang="nb-NO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</a:rPr>
                        <a:t>Praksis</a:t>
                      </a:r>
                      <a:endParaRPr lang="nb-NO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dirty="0" smtClean="0">
                          <a:solidFill>
                            <a:schemeClr val="tx1"/>
                          </a:solidFill>
                        </a:rPr>
                        <a:t>Undervisningsfag 2-3</a:t>
                      </a:r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548301">
                <a:tc>
                  <a:txBody>
                    <a:bodyPr/>
                    <a:lstStyle/>
                    <a:p>
                      <a:r>
                        <a:rPr lang="nb-NO" sz="2100" dirty="0" smtClean="0">
                          <a:solidFill>
                            <a:schemeClr val="tx1"/>
                          </a:solidFill>
                        </a:rPr>
                        <a:t>5.år</a:t>
                      </a:r>
                      <a:endParaRPr lang="nb-NO" sz="2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pattFill prst="pct90">
                      <a:fgClr>
                        <a:srgbClr val="0070C0"/>
                      </a:fgClr>
                      <a:bgClr>
                        <a:schemeClr val="bg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nb-NO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pattFill prst="pct80">
                      <a:fgClr>
                        <a:srgbClr val="0070C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48301">
                <a:tc>
                  <a:txBody>
                    <a:bodyPr/>
                    <a:lstStyle/>
                    <a:p>
                      <a:r>
                        <a:rPr lang="nb-NO" sz="2100" dirty="0" smtClean="0">
                          <a:solidFill>
                            <a:schemeClr val="tx1"/>
                          </a:solidFill>
                        </a:rPr>
                        <a:t>4.år</a:t>
                      </a:r>
                      <a:endParaRPr lang="nb-NO" sz="2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pattFill prst="pct90">
                      <a:fgClr>
                        <a:srgbClr val="0070C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pattFill prst="pct80">
                      <a:fgClr>
                        <a:srgbClr val="0070C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48301">
                <a:tc>
                  <a:txBody>
                    <a:bodyPr/>
                    <a:lstStyle/>
                    <a:p>
                      <a:r>
                        <a:rPr lang="nb-NO" sz="2100" dirty="0" smtClean="0"/>
                        <a:t>3.år</a:t>
                      </a:r>
                      <a:endParaRPr lang="nb-NO" sz="21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 </a:t>
                      </a:r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pattFill prst="pct90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</a:tr>
              <a:tr h="548301">
                <a:tc>
                  <a:txBody>
                    <a:bodyPr/>
                    <a:lstStyle/>
                    <a:p>
                      <a:r>
                        <a:rPr lang="nb-NO" sz="2100" dirty="0" smtClean="0"/>
                        <a:t>2.år</a:t>
                      </a:r>
                      <a:endParaRPr lang="nb-NO" sz="21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pattFill prst="pct90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</a:tr>
              <a:tr h="548301">
                <a:tc>
                  <a:txBody>
                    <a:bodyPr/>
                    <a:lstStyle/>
                    <a:p>
                      <a:r>
                        <a:rPr lang="nb-NO" sz="2100" dirty="0" smtClean="0"/>
                        <a:t>1.år</a:t>
                      </a:r>
                      <a:endParaRPr lang="nb-NO" sz="21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pattFill prst="pct90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Data 3"/>
          <p:cNvSpPr/>
          <p:nvPr/>
        </p:nvSpPr>
        <p:spPr>
          <a:xfrm>
            <a:off x="2855913" y="2565400"/>
            <a:ext cx="1520825" cy="2765425"/>
          </a:xfrm>
          <a:prstGeom prst="flowChartInputOutput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350" dirty="0">
                <a:solidFill>
                  <a:prstClr val="black"/>
                </a:solidFill>
              </a:rPr>
              <a:t>6o poeng i år 1-3, 90 poeng i år 4-5</a:t>
            </a:r>
          </a:p>
        </p:txBody>
      </p:sp>
      <p:sp>
        <p:nvSpPr>
          <p:cNvPr id="8" name="Ellipse 7"/>
          <p:cNvSpPr/>
          <p:nvPr/>
        </p:nvSpPr>
        <p:spPr>
          <a:xfrm>
            <a:off x="6229350" y="2781300"/>
            <a:ext cx="1228725" cy="79216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900" dirty="0">
                <a:solidFill>
                  <a:srgbClr val="FFFFFF"/>
                </a:solidFill>
              </a:rPr>
              <a:t>Minst 30 </a:t>
            </a:r>
            <a:r>
              <a:rPr lang="nb-NO" sz="900" dirty="0" err="1">
                <a:solidFill>
                  <a:srgbClr val="FFFFFF"/>
                </a:solidFill>
              </a:rPr>
              <a:t>dagar</a:t>
            </a:r>
            <a:r>
              <a:rPr lang="nb-NO" sz="900" dirty="0">
                <a:solidFill>
                  <a:srgbClr val="FFFFFF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1350" dirty="0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229350" y="4005263"/>
            <a:ext cx="1133475" cy="10795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350" dirty="0">
                <a:solidFill>
                  <a:prstClr val="white"/>
                </a:solidFill>
              </a:rPr>
              <a:t>Minst 80 </a:t>
            </a:r>
            <a:r>
              <a:rPr lang="nb-NO" sz="1350" dirty="0" err="1">
                <a:solidFill>
                  <a:prstClr val="white"/>
                </a:solidFill>
              </a:rPr>
              <a:t>dagar</a:t>
            </a:r>
            <a:r>
              <a:rPr lang="nb-NO" sz="1350" dirty="0">
                <a:solidFill>
                  <a:prstClr val="white"/>
                </a:solidFill>
              </a:rPr>
              <a:t> + 5</a:t>
            </a:r>
          </a:p>
        </p:txBody>
      </p:sp>
      <p:sp>
        <p:nvSpPr>
          <p:cNvPr id="10" name="Ellipse 9"/>
          <p:cNvSpPr/>
          <p:nvPr/>
        </p:nvSpPr>
        <p:spPr>
          <a:xfrm>
            <a:off x="7608888" y="3695700"/>
            <a:ext cx="1800225" cy="154146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dirty="0">
                <a:solidFill>
                  <a:prstClr val="white"/>
                </a:solidFill>
              </a:rPr>
              <a:t>Fag 2 60 poeng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200" dirty="0">
                <a:solidFill>
                  <a:prstClr val="white"/>
                </a:solidFill>
              </a:rPr>
              <a:t>Fag 3 30 poeng, kan </a:t>
            </a:r>
            <a:r>
              <a:rPr lang="nb-NO" sz="1200" dirty="0" err="1">
                <a:solidFill>
                  <a:prstClr val="white"/>
                </a:solidFill>
              </a:rPr>
              <a:t>vere</a:t>
            </a:r>
            <a:r>
              <a:rPr lang="nb-NO" sz="1200" dirty="0">
                <a:solidFill>
                  <a:prstClr val="white"/>
                </a:solidFill>
              </a:rPr>
              <a:t> skulerelevant fag eller fordjuping</a:t>
            </a:r>
          </a:p>
        </p:txBody>
      </p:sp>
      <p:sp>
        <p:nvSpPr>
          <p:cNvPr id="6" name="Ellipse 5"/>
          <p:cNvSpPr/>
          <p:nvPr/>
        </p:nvSpPr>
        <p:spPr>
          <a:xfrm>
            <a:off x="4583113" y="2636838"/>
            <a:ext cx="1081087" cy="936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n-NO" sz="1600" dirty="0">
                <a:solidFill>
                  <a:prstClr val="white"/>
                </a:solidFill>
              </a:rPr>
              <a:t>30 poeng</a:t>
            </a:r>
          </a:p>
        </p:txBody>
      </p:sp>
      <p:sp>
        <p:nvSpPr>
          <p:cNvPr id="7" name="Ellipse 6"/>
          <p:cNvSpPr/>
          <p:nvPr/>
        </p:nvSpPr>
        <p:spPr>
          <a:xfrm>
            <a:off x="4583113" y="4005263"/>
            <a:ext cx="1225550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n-NO" sz="1600" dirty="0">
                <a:solidFill>
                  <a:prstClr val="white"/>
                </a:solidFill>
              </a:rPr>
              <a:t>30 poeng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kt 5"/>
          <p:cNvGraphicFramePr>
            <a:graphicFrameLocks noChangeAspect="1"/>
          </p:cNvGraphicFramePr>
          <p:nvPr/>
        </p:nvGraphicFramePr>
        <p:xfrm>
          <a:off x="2279650" y="-4763"/>
          <a:ext cx="6648450" cy="6746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DF" r:id="rId3" imgW="0" imgH="0" progId="FoxitReader.Document">
                  <p:embed/>
                </p:oleObj>
              </mc:Choice>
              <mc:Fallback>
                <p:oleObj name="PDF" r:id="rId3" imgW="0" imgH="0" progId="FoxitReader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-4763"/>
                        <a:ext cx="6648450" cy="6746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466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kt 1"/>
          <p:cNvGraphicFramePr>
            <a:graphicFrameLocks noChangeAspect="1"/>
          </p:cNvGraphicFramePr>
          <p:nvPr/>
        </p:nvGraphicFramePr>
        <p:xfrm>
          <a:off x="2351089" y="-100013"/>
          <a:ext cx="6118225" cy="7416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PDF" r:id="rId3" imgW="0" imgH="0" progId="FoxitReader.Document">
                  <p:embed/>
                </p:oleObj>
              </mc:Choice>
              <mc:Fallback>
                <p:oleObj name="PDF" r:id="rId3" imgW="0" imgH="0" progId="FoxitReader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-100013"/>
                        <a:ext cx="6118225" cy="74168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629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Krav for akkreditering av dei nye 5årige grunnskulelærarutdanningane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smtClean="0"/>
              <a:t>Skal akkrediterast etter gjeldande forskrift (Forskrift om tilsyn med utdanningskvaliteten i høgare utdanning)</a:t>
            </a:r>
          </a:p>
          <a:p>
            <a:r>
              <a:rPr lang="nn-NO" smtClean="0"/>
              <a:t>Denne forskrift er tenkt vere gjeldande ut 2018</a:t>
            </a:r>
          </a:p>
          <a:p>
            <a:r>
              <a:rPr lang="nn-NO" smtClean="0"/>
              <a:t>Ny studiekvalitetsforskrift vert gjeldande frå 01.01.2019</a:t>
            </a:r>
          </a:p>
          <a:p>
            <a:r>
              <a:rPr lang="nn-NO" smtClean="0"/>
              <a:t>NOKUT varslar tilsyn med alle grunnskulelærarutdanningar våren 2019</a:t>
            </a:r>
          </a:p>
          <a:p>
            <a:r>
              <a:rPr lang="nn-NO" smtClean="0"/>
              <a:t>Søknadsfrist 15.september. Studie- og emneplanar kan ettersendast til 1.november sterk tilråding om å ha det meste klart til  15.september</a:t>
            </a:r>
          </a:p>
          <a:p>
            <a:endParaRPr lang="nn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Konkrete krav i gjeldande forskrift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smtClean="0"/>
              <a:t>Krav i aktuelle forskrifter og rammeplanar skal vere oppfylte</a:t>
            </a:r>
          </a:p>
          <a:p>
            <a:r>
              <a:rPr lang="nn-NO" smtClean="0"/>
              <a:t>Det skal vere ein plan for studiet som fyller ei rekke krav m.a. om internasjonalisering, kopling til forsking og infrastruktur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Krav til fagmiljøet knytt til studiet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n-NO" smtClean="0"/>
              <a:t>Fagmiljøet si samansetjing skal i storleik og samansetjing vere tilpassa studiet</a:t>
            </a:r>
          </a:p>
          <a:p>
            <a:pPr>
              <a:lnSpc>
                <a:spcPct val="80000"/>
              </a:lnSpc>
            </a:pPr>
            <a:r>
              <a:rPr lang="nn-NO" smtClean="0"/>
              <a:t>Minst 50% av årsverka knytt til studiet skal vere fylt av tilsette i hovudstilling ved institusjonen. Av desse skal det vere personar med minst førstekompetanse i dei sentrale delane av studiet.</a:t>
            </a:r>
          </a:p>
          <a:p>
            <a:pPr>
              <a:lnSpc>
                <a:spcPct val="80000"/>
              </a:lnSpc>
            </a:pPr>
            <a:r>
              <a:rPr lang="nn-NO" smtClean="0"/>
              <a:t>For 2.syklus skal minst 10% av det samla fagmiljøet vere professorar eller dosentar og ytterlegare 40% vere tilsette med førstestillingskompetanse.</a:t>
            </a:r>
          </a:p>
          <a:p>
            <a:pPr>
              <a:lnSpc>
                <a:spcPct val="80000"/>
              </a:lnSpc>
            </a:pPr>
            <a:r>
              <a:rPr lang="nn-NO" smtClean="0"/>
              <a:t>Fagmiljøet skal drive aktiv forsking, fagleg- og/eller kunstnerisk utviklingsarbeid. For 2. syklus skal fagmiljøet dokumentere resultat på høgt nivå.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615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PDF</vt:lpstr>
      <vt:lpstr>Krav til institusjonane for å drive dei nye grunnskulelærarutdanningane</vt:lpstr>
      <vt:lpstr>Struktur  grunnskulelærarutdanning1-7 med eit undervisningsfag som masterfag</vt:lpstr>
      <vt:lpstr>Struktur  grunnskulelærarutdanning 1-7 med begynnaropplæring som masterfag</vt:lpstr>
      <vt:lpstr>Struktur  grunnskulelærarutdanning 5-10</vt:lpstr>
      <vt:lpstr>PowerPoint-presentasjon</vt:lpstr>
      <vt:lpstr>PowerPoint-presentasjon</vt:lpstr>
      <vt:lpstr>Krav for akkreditering av dei nye 5årige grunnskulelærarutdanningane</vt:lpstr>
      <vt:lpstr>Konkrete krav i gjeldande forskrift</vt:lpstr>
      <vt:lpstr>Krav til fagmiljøet knytt til studiet</vt:lpstr>
      <vt:lpstr>Operasjonalisering av eksisterande krav</vt:lpstr>
      <vt:lpstr>Stillingsbehov</vt:lpstr>
      <vt:lpstr>Framtidige skjerpa krav (frå 2019)</vt:lpstr>
    </vt:vector>
  </TitlesOfParts>
  <Company>Høgskulen i Volda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 lektor 1-7 med eit undervisningsfag som masterfag</dc:title>
  <dc:creator>Arne Myklebust</dc:creator>
  <cp:lastModifiedBy>Gonnie Smit</cp:lastModifiedBy>
  <cp:revision>12</cp:revision>
  <dcterms:created xsi:type="dcterms:W3CDTF">2016-02-09T12:53:15Z</dcterms:created>
  <dcterms:modified xsi:type="dcterms:W3CDTF">2016-02-24T12:59:20Z</dcterms:modified>
</cp:coreProperties>
</file>